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17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54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5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2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68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10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56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22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674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4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40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1DA46-5C83-4558-9491-59E8BBDC4628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D27ED-F4FC-4820-B5D7-B620255997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50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smashnmr.org/index.php?option=com_rsform&amp;view=rsform&amp;formId=34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nmredata.org/wiki/Symposium2019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2164173-5495-45F6-9C0A-CEAA8766CD6E}"/>
              </a:ext>
            </a:extLst>
          </p:cNvPr>
          <p:cNvSpPr txBox="1"/>
          <p:nvPr/>
        </p:nvSpPr>
        <p:spPr>
          <a:xfrm>
            <a:off x="3499628" y="258878"/>
            <a:ext cx="304718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b="1" dirty="0"/>
              <a:t>1</a:t>
            </a:r>
            <a:r>
              <a:rPr lang="en-GB" sz="3600" b="1" baseline="30000" dirty="0"/>
              <a:t>st</a:t>
            </a:r>
            <a:r>
              <a:rPr lang="en-GB" sz="3600" b="1" dirty="0"/>
              <a:t> </a:t>
            </a:r>
            <a:r>
              <a:rPr lang="en-GB" sz="3600" b="1" dirty="0" err="1"/>
              <a:t>NMReDATA</a:t>
            </a:r>
            <a:r>
              <a:rPr lang="en-GB" sz="3600" b="1" dirty="0"/>
              <a:t> </a:t>
            </a:r>
          </a:p>
          <a:p>
            <a:pPr algn="r"/>
            <a:r>
              <a:rPr lang="en-GB" sz="3600" b="1" dirty="0"/>
              <a:t>Symposium</a:t>
            </a:r>
          </a:p>
          <a:p>
            <a:pPr algn="r"/>
            <a:r>
              <a:rPr lang="en-GB" sz="1400" i="1" dirty="0"/>
              <a:t>Following the SMASH 2019 conference</a:t>
            </a:r>
          </a:p>
          <a:p>
            <a:pPr algn="r"/>
            <a:r>
              <a:rPr lang="en-GB" b="1" dirty="0"/>
              <a:t>26. September 2019</a:t>
            </a:r>
          </a:p>
          <a:p>
            <a:pPr algn="r"/>
            <a:r>
              <a:rPr lang="en-GB" dirty="0"/>
              <a:t>Porto, Portugal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777F0A-9BAC-4043-ACB0-0AC40EC186CA}"/>
              </a:ext>
            </a:extLst>
          </p:cNvPr>
          <p:cNvSpPr txBox="1"/>
          <p:nvPr/>
        </p:nvSpPr>
        <p:spPr>
          <a:xfrm>
            <a:off x="591305" y="2262384"/>
            <a:ext cx="595550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Program</a:t>
            </a:r>
          </a:p>
          <a:p>
            <a:pPr>
              <a:spcBef>
                <a:spcPts val="600"/>
              </a:spcBef>
            </a:pPr>
            <a:r>
              <a:rPr lang="en-GB" sz="1400" b="1" dirty="0"/>
              <a:t>Feature presentation:</a:t>
            </a:r>
          </a:p>
          <a:p>
            <a:r>
              <a:rPr lang="en-GB" sz="1200" b="1" dirty="0"/>
              <a:t>Jonathan Bisson</a:t>
            </a:r>
            <a:r>
              <a:rPr lang="en-GB" sz="1200" dirty="0"/>
              <a:t>, University of Illinois Chicago, USA: What can we do with RAW NMR data and spin parameters</a:t>
            </a:r>
          </a:p>
          <a:p>
            <a:pPr>
              <a:spcBef>
                <a:spcPts val="600"/>
              </a:spcBef>
            </a:pPr>
            <a:r>
              <a:rPr lang="en-GB" sz="1400" b="1" dirty="0"/>
              <a:t>Short contributions:</a:t>
            </a:r>
          </a:p>
          <a:p>
            <a:r>
              <a:rPr lang="en-GB" sz="1200" b="1" dirty="0"/>
              <a:t>Stefan Kuhn</a:t>
            </a:r>
            <a:r>
              <a:rPr lang="en-GB" sz="1200" dirty="0"/>
              <a:t>, De Montfort University, Leicester, UK: </a:t>
            </a:r>
            <a:r>
              <a:rPr lang="en-GB" sz="1200" dirty="0" err="1"/>
              <a:t>NMReDATA</a:t>
            </a:r>
            <a:r>
              <a:rPr lang="en-GB" sz="1200" dirty="0"/>
              <a:t> software and nmrshiftdb2</a:t>
            </a:r>
          </a:p>
          <a:p>
            <a:r>
              <a:rPr lang="en-GB" sz="1200" b="1" dirty="0"/>
              <a:t>Tomas </a:t>
            </a:r>
            <a:r>
              <a:rPr lang="en-GB" sz="1200" b="1" dirty="0" err="1"/>
              <a:t>Lebl</a:t>
            </a:r>
            <a:r>
              <a:rPr lang="en-GB" sz="1200" dirty="0"/>
              <a:t>, St Andrews University, UK: NOMAD - NMR Online Management and Datastore</a:t>
            </a:r>
          </a:p>
          <a:p>
            <a:r>
              <a:rPr lang="en-GB" sz="1200" b="1" dirty="0"/>
              <a:t>Jean-Marc Nuzillard</a:t>
            </a:r>
            <a:r>
              <a:rPr lang="en-GB" sz="1200" dirty="0"/>
              <a:t>, University of Champagne </a:t>
            </a:r>
            <a:r>
              <a:rPr lang="en-GB" sz="1200" dirty="0" err="1"/>
              <a:t>Ardenne</a:t>
            </a:r>
            <a:r>
              <a:rPr lang="en-GB" sz="1200" dirty="0"/>
              <a:t>, France: An attempt to ascertain the proposed structure of a natural product from its </a:t>
            </a:r>
            <a:r>
              <a:rPr lang="en-GB" sz="1200" dirty="0" err="1"/>
              <a:t>NMReDATA</a:t>
            </a:r>
            <a:r>
              <a:rPr lang="en-GB" sz="1200" dirty="0"/>
              <a:t> record.</a:t>
            </a:r>
          </a:p>
          <a:p>
            <a:r>
              <a:rPr lang="en-GB" sz="1200" b="1" dirty="0"/>
              <a:t>Wolfgang </a:t>
            </a:r>
            <a:r>
              <a:rPr lang="en-GB" sz="1200" b="1" dirty="0" err="1"/>
              <a:t>Robien</a:t>
            </a:r>
            <a:r>
              <a:rPr lang="en-GB" sz="1200" dirty="0"/>
              <a:t>, University of Vienna, Austria: A few remarks on wrong structures in the literature</a:t>
            </a:r>
          </a:p>
          <a:p>
            <a:r>
              <a:rPr lang="en-GB" sz="1200" b="1" dirty="0"/>
              <a:t>Julien </a:t>
            </a:r>
            <a:r>
              <a:rPr lang="en-GB" sz="1200" b="1" dirty="0" err="1"/>
              <a:t>Wist</a:t>
            </a:r>
            <a:r>
              <a:rPr lang="en-GB" sz="1200" dirty="0"/>
              <a:t>, Universidad del Valle, Colombia, </a:t>
            </a:r>
            <a:r>
              <a:rPr lang="en-GB" sz="1200" dirty="0" err="1"/>
              <a:t>t.b.a</a:t>
            </a:r>
            <a:r>
              <a:rPr lang="en-GB" sz="1200" dirty="0"/>
              <a:t>.</a:t>
            </a:r>
          </a:p>
          <a:p>
            <a:r>
              <a:rPr lang="en-GB" sz="1200" b="1" dirty="0"/>
              <a:t>Damien Jeannerat</a:t>
            </a:r>
            <a:r>
              <a:rPr lang="en-GB" sz="1200" dirty="0"/>
              <a:t>, </a:t>
            </a:r>
            <a:r>
              <a:rPr lang="en-GB" sz="1200" dirty="0" err="1"/>
              <a:t>NMReDATA</a:t>
            </a:r>
            <a:r>
              <a:rPr lang="en-GB" sz="1200" dirty="0"/>
              <a:t> Initiative, Switzerland: Validation of </a:t>
            </a:r>
            <a:r>
              <a:rPr lang="en-GB" sz="1200" dirty="0" err="1"/>
              <a:t>NMReDATA</a:t>
            </a:r>
            <a:r>
              <a:rPr lang="en-GB" sz="1200" dirty="0"/>
              <a:t> by spectral simulation</a:t>
            </a:r>
          </a:p>
          <a:p>
            <a:r>
              <a:rPr lang="en-GB" sz="1200" b="1" dirty="0"/>
              <a:t>Angel Herráez</a:t>
            </a:r>
            <a:r>
              <a:rPr lang="en-GB" sz="1200" dirty="0"/>
              <a:t>, University of </a:t>
            </a:r>
            <a:r>
              <a:rPr lang="en-GB" sz="1200" dirty="0" err="1"/>
              <a:t>Alcalá</a:t>
            </a:r>
            <a:r>
              <a:rPr lang="en-GB" sz="1200" dirty="0"/>
              <a:t>, Spain: </a:t>
            </a:r>
            <a:r>
              <a:rPr lang="en-GB" sz="1200" dirty="0" err="1"/>
              <a:t>NMReDATA</a:t>
            </a:r>
            <a:r>
              <a:rPr lang="en-GB" sz="1200" dirty="0"/>
              <a:t> </a:t>
            </a:r>
            <a:r>
              <a:rPr lang="en-GB" sz="1200" dirty="0" err="1"/>
              <a:t>J_reader</a:t>
            </a:r>
            <a:r>
              <a:rPr lang="en-GB" sz="1200" dirty="0"/>
              <a:t>: an HTML interface for displaying the contents of </a:t>
            </a:r>
            <a:r>
              <a:rPr lang="en-GB" sz="1200" dirty="0" err="1"/>
              <a:t>NMReDATA</a:t>
            </a:r>
            <a:r>
              <a:rPr lang="en-GB" sz="1200" dirty="0"/>
              <a:t> files, molecular structure, NMR data and spectra</a:t>
            </a:r>
          </a:p>
          <a:p>
            <a:r>
              <a:rPr lang="en-GB" sz="1200" b="1" dirty="0"/>
              <a:t>Nils Schloerer</a:t>
            </a:r>
            <a:r>
              <a:rPr lang="en-GB" sz="1200" dirty="0"/>
              <a:t>, University of Cologne, Germany: Teaching NMR data handling, electronic assignment and CASE at the university</a:t>
            </a:r>
          </a:p>
          <a:p>
            <a:r>
              <a:rPr lang="en-GB" sz="1200" b="1" dirty="0"/>
              <a:t>Pavel Kessler</a:t>
            </a:r>
            <a:r>
              <a:rPr lang="en-GB" sz="1200" dirty="0"/>
              <a:t>, Bruker </a:t>
            </a:r>
            <a:r>
              <a:rPr lang="en-GB" sz="1200" dirty="0" err="1"/>
              <a:t>Biospin</a:t>
            </a:r>
            <a:r>
              <a:rPr lang="en-GB" sz="1200" dirty="0"/>
              <a:t>, Germany, Bruker: Implementation of </a:t>
            </a:r>
            <a:r>
              <a:rPr lang="en-GB" sz="1200" dirty="0" err="1"/>
              <a:t>NMReData</a:t>
            </a:r>
            <a:endParaRPr lang="en-GB" sz="1200" dirty="0"/>
          </a:p>
          <a:p>
            <a:r>
              <a:rPr lang="en-GB" sz="1200" b="1" dirty="0"/>
              <a:t>Carlos </a:t>
            </a:r>
            <a:r>
              <a:rPr lang="en-GB" sz="1200" b="1" dirty="0" err="1"/>
              <a:t>Cobas</a:t>
            </a:r>
            <a:r>
              <a:rPr lang="en-GB" sz="1200" dirty="0"/>
              <a:t>, </a:t>
            </a:r>
            <a:r>
              <a:rPr lang="en-GB" sz="1200" dirty="0" err="1"/>
              <a:t>Mestrelab</a:t>
            </a:r>
            <a:r>
              <a:rPr lang="en-GB" sz="1200" dirty="0"/>
              <a:t>, Spain: </a:t>
            </a:r>
            <a:r>
              <a:rPr lang="en-GB" sz="1200" dirty="0" err="1"/>
              <a:t>Mnova</a:t>
            </a:r>
            <a:r>
              <a:rPr lang="en-GB" sz="1200" dirty="0"/>
              <a:t> meets </a:t>
            </a:r>
            <a:r>
              <a:rPr lang="en-GB" sz="1200" dirty="0" err="1"/>
              <a:t>NMReData</a:t>
            </a:r>
            <a:r>
              <a:rPr lang="en-GB" sz="1200" dirty="0"/>
              <a:t>: automation workflows and new opportunities</a:t>
            </a:r>
          </a:p>
          <a:p>
            <a:r>
              <a:rPr lang="en-GB" sz="1200" b="1" dirty="0"/>
              <a:t>Dimitris </a:t>
            </a:r>
            <a:r>
              <a:rPr lang="en-GB" sz="1200" b="1" dirty="0" err="1"/>
              <a:t>Argyropoulos</a:t>
            </a:r>
            <a:r>
              <a:rPr lang="en-GB" sz="1200" dirty="0"/>
              <a:t>, ACD/Labs, Canada: Implementing the </a:t>
            </a:r>
            <a:r>
              <a:rPr lang="en-GB" sz="1200" dirty="0" err="1"/>
              <a:t>NMReDATA</a:t>
            </a:r>
            <a:r>
              <a:rPr lang="en-GB" sz="1200" dirty="0"/>
              <a:t> format into your workflows using ACD/Labs software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3B0825-F06F-4E15-B722-4EB3971A4FDA}"/>
              </a:ext>
            </a:extLst>
          </p:cNvPr>
          <p:cNvSpPr txBox="1"/>
          <p:nvPr/>
        </p:nvSpPr>
        <p:spPr>
          <a:xfrm>
            <a:off x="591305" y="6996465"/>
            <a:ext cx="29625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Information</a:t>
            </a:r>
          </a:p>
          <a:p>
            <a:r>
              <a:rPr lang="en-GB" sz="1200" dirty="0">
                <a:hlinkClick r:id="rId2"/>
              </a:rPr>
              <a:t>https://nmredata.org/wiki/Symposium2019</a:t>
            </a:r>
            <a:endParaRPr lang="en-GB" sz="1200" dirty="0"/>
          </a:p>
          <a:p>
            <a:r>
              <a:rPr lang="en-GB" sz="1200" dirty="0"/>
              <a:t>Registration: </a:t>
            </a:r>
            <a:r>
              <a:rPr lang="en-GB" sz="1200" u="sng" dirty="0">
                <a:hlinkClick r:id="rId3"/>
              </a:rPr>
              <a:t>https://bit.ly/2XFAHFW</a:t>
            </a:r>
            <a:endParaRPr lang="en-GB" sz="1200" u="sng" dirty="0"/>
          </a:p>
          <a:p>
            <a:r>
              <a:rPr lang="en-GB" sz="1200" dirty="0"/>
              <a:t>Contact: symposium2019@nmredata.org</a:t>
            </a:r>
          </a:p>
        </p:txBody>
      </p:sp>
      <p:pic>
        <p:nvPicPr>
          <p:cNvPr id="15" name="Picture 2" descr="27097ad2-2b90-40e9-a11e-98ba45306906@unige">
            <a:extLst>
              <a:ext uri="{FF2B5EF4-FFF2-40B4-BE49-F238E27FC236}">
                <a16:creationId xmlns:a16="http://schemas.microsoft.com/office/drawing/2014/main" id="{09F3C3FD-90E2-45DB-A16A-6679FFA23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51" y="8423503"/>
            <a:ext cx="1480918" cy="112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2E48E10-4FC9-439D-9C95-61B54BB06372}"/>
              </a:ext>
            </a:extLst>
          </p:cNvPr>
          <p:cNvSpPr txBox="1"/>
          <p:nvPr/>
        </p:nvSpPr>
        <p:spPr>
          <a:xfrm>
            <a:off x="591305" y="7994041"/>
            <a:ext cx="1480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Sponsored by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7D284E3-F30B-4FE0-9C07-95E069BE47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8279" y="8423503"/>
            <a:ext cx="1476070" cy="6901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D4CC91-45A0-472C-BAF4-ADC5D6D9CD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305" y="442445"/>
            <a:ext cx="1773372" cy="1415772"/>
          </a:xfrm>
          <a:prstGeom prst="rect">
            <a:avLst/>
          </a:prstGeom>
        </p:spPr>
      </p:pic>
      <p:pic>
        <p:nvPicPr>
          <p:cNvPr id="1029" name="Picture 5" descr="JEOL">
            <a:extLst>
              <a:ext uri="{FF2B5EF4-FFF2-40B4-BE49-F238E27FC236}">
                <a16:creationId xmlns:a16="http://schemas.microsoft.com/office/drawing/2014/main" id="{0EE35C28-8219-474A-8FA4-737407516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023" y="8437619"/>
            <a:ext cx="2007238" cy="923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mage result for acd labs">
            <a:extLst>
              <a:ext uri="{FF2B5EF4-FFF2-40B4-BE49-F238E27FC236}">
                <a16:creationId xmlns:a16="http://schemas.microsoft.com/office/drawing/2014/main" id="{00E41765-ED8A-4802-BA0A-DFE7BC1FA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326" y="8265146"/>
            <a:ext cx="1095804" cy="1095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185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278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 Kuhn</dc:creator>
  <cp:lastModifiedBy>Stefan Kuhn</cp:lastModifiedBy>
  <cp:revision>14</cp:revision>
  <dcterms:created xsi:type="dcterms:W3CDTF">2019-06-06T15:48:38Z</dcterms:created>
  <dcterms:modified xsi:type="dcterms:W3CDTF">2019-07-14T13:51:09Z</dcterms:modified>
</cp:coreProperties>
</file>