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5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2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DA46-5C83-4558-9491-59E8BBDC4628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mashnmr.org/index.php?option=com_rsform&amp;view=rsform&amp;formId=34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nmredata.org/wiki/Symposium2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2164173-5495-45F6-9C0A-CEAA8766CD6E}"/>
              </a:ext>
            </a:extLst>
          </p:cNvPr>
          <p:cNvSpPr txBox="1"/>
          <p:nvPr/>
        </p:nvSpPr>
        <p:spPr>
          <a:xfrm>
            <a:off x="2743200" y="258878"/>
            <a:ext cx="380360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/>
              <a:t>1</a:t>
            </a:r>
            <a:r>
              <a:rPr lang="en-GB" sz="3600" b="1" baseline="30000" dirty="0"/>
              <a:t>st</a:t>
            </a:r>
            <a:r>
              <a:rPr lang="en-GB" sz="3600" b="1" dirty="0"/>
              <a:t> </a:t>
            </a:r>
            <a:r>
              <a:rPr lang="en-GB" sz="3600" b="1" dirty="0" err="1"/>
              <a:t>NMReDATA</a:t>
            </a:r>
            <a:r>
              <a:rPr lang="en-GB" sz="3600" b="1" dirty="0"/>
              <a:t> </a:t>
            </a:r>
          </a:p>
          <a:p>
            <a:pPr algn="r"/>
            <a:r>
              <a:rPr lang="en-GB" sz="3600" b="1" dirty="0"/>
              <a:t>Symposium</a:t>
            </a:r>
          </a:p>
          <a:p>
            <a:pPr algn="r"/>
            <a:r>
              <a:rPr lang="en-GB" sz="1400" i="1" dirty="0"/>
              <a:t>Following the SMASH 2019 conference</a:t>
            </a:r>
          </a:p>
          <a:p>
            <a:pPr algn="r"/>
            <a:r>
              <a:rPr lang="en-GB" b="1" dirty="0"/>
              <a:t>26. September 2019</a:t>
            </a:r>
          </a:p>
          <a:p>
            <a:pPr algn="r"/>
            <a:r>
              <a:rPr lang="en-GB" dirty="0"/>
              <a:t>Porto, Portugal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77F0A-9BAC-4043-ACB0-0AC40EC186CA}"/>
              </a:ext>
            </a:extLst>
          </p:cNvPr>
          <p:cNvSpPr txBox="1"/>
          <p:nvPr/>
        </p:nvSpPr>
        <p:spPr>
          <a:xfrm>
            <a:off x="591306" y="2033784"/>
            <a:ext cx="413697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Program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Feature presentation:</a:t>
            </a:r>
          </a:p>
          <a:p>
            <a:r>
              <a:rPr lang="en-GB" sz="1200" b="1" dirty="0"/>
              <a:t>Jonathan Bisson</a:t>
            </a:r>
            <a:r>
              <a:rPr lang="en-GB" sz="1200" dirty="0"/>
              <a:t>, University of Illinois Chicago, USA: What can we do with RAW NMR data and spin parameters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Short contributions:</a:t>
            </a:r>
          </a:p>
          <a:p>
            <a:r>
              <a:rPr lang="en-GB" sz="1200" b="1" dirty="0"/>
              <a:t>Stefan Kuhn</a:t>
            </a:r>
            <a:r>
              <a:rPr lang="en-GB" sz="1200" dirty="0"/>
              <a:t>, De Montfort University, Leicester, UK: </a:t>
            </a:r>
            <a:r>
              <a:rPr lang="en-GB" sz="1200" dirty="0" err="1"/>
              <a:t>NMReDATA</a:t>
            </a:r>
            <a:r>
              <a:rPr lang="en-GB" sz="1200" dirty="0"/>
              <a:t> software and nmrshiftdb2</a:t>
            </a:r>
          </a:p>
          <a:p>
            <a:r>
              <a:rPr lang="en-GB" sz="1200" b="1" dirty="0"/>
              <a:t>Tomas </a:t>
            </a:r>
            <a:r>
              <a:rPr lang="en-GB" sz="1200" b="1" dirty="0" err="1"/>
              <a:t>Lebl</a:t>
            </a:r>
            <a:r>
              <a:rPr lang="en-GB" sz="1200" dirty="0"/>
              <a:t>, St Andrews University, UK: NOMAD - NMR Online Management and Datastore</a:t>
            </a:r>
          </a:p>
          <a:p>
            <a:r>
              <a:rPr lang="en-GB" sz="1200" b="1" dirty="0"/>
              <a:t>Jean-Marc Nuzillard</a:t>
            </a:r>
            <a:r>
              <a:rPr lang="en-GB" sz="1200" dirty="0"/>
              <a:t>, University of Champagne </a:t>
            </a:r>
            <a:r>
              <a:rPr lang="en-GB" sz="1200" dirty="0" err="1"/>
              <a:t>Ardenne</a:t>
            </a:r>
            <a:r>
              <a:rPr lang="en-GB" sz="1200" dirty="0"/>
              <a:t>, France: </a:t>
            </a:r>
            <a:r>
              <a:rPr lang="en-US" sz="1200" dirty="0" err="1"/>
              <a:t>NMReDATA</a:t>
            </a:r>
            <a:r>
              <a:rPr lang="en-US" sz="1200" dirty="0"/>
              <a:t> file validation through Computer-Assisted Structure Elucidation</a:t>
            </a:r>
            <a:endParaRPr lang="en-GB" sz="1200" dirty="0"/>
          </a:p>
          <a:p>
            <a:r>
              <a:rPr lang="en-GB" sz="1200" b="1" dirty="0"/>
              <a:t>Wolfgang </a:t>
            </a:r>
            <a:r>
              <a:rPr lang="en-GB" sz="1200" b="1" dirty="0" err="1"/>
              <a:t>Robien</a:t>
            </a:r>
            <a:r>
              <a:rPr lang="en-GB" sz="1200" dirty="0"/>
              <a:t>, University of Vienna, Austria: A few remarks on wrong structures in the literature</a:t>
            </a:r>
          </a:p>
          <a:p>
            <a:r>
              <a:rPr lang="en-GB" sz="1200" b="1" dirty="0"/>
              <a:t>Damien Jeannerat</a:t>
            </a:r>
            <a:r>
              <a:rPr lang="en-GB" sz="1200" dirty="0"/>
              <a:t>, </a:t>
            </a:r>
            <a:r>
              <a:rPr lang="en-GB" sz="1200" dirty="0" err="1"/>
              <a:t>NMReDATA</a:t>
            </a:r>
            <a:r>
              <a:rPr lang="en-GB" sz="1200" dirty="0"/>
              <a:t> Initiative, Switzerland: Validation of </a:t>
            </a:r>
            <a:r>
              <a:rPr lang="en-GB" sz="1200" dirty="0" err="1"/>
              <a:t>NMReDATA</a:t>
            </a:r>
            <a:r>
              <a:rPr lang="en-GB" sz="1200" dirty="0"/>
              <a:t> by spectral simulation</a:t>
            </a:r>
          </a:p>
          <a:p>
            <a:r>
              <a:rPr lang="en-GB" sz="1200" b="1" dirty="0"/>
              <a:t>Angel Herráez</a:t>
            </a:r>
            <a:r>
              <a:rPr lang="en-GB" sz="1200" dirty="0"/>
              <a:t>, University of </a:t>
            </a:r>
            <a:r>
              <a:rPr lang="en-GB" sz="1200" dirty="0" err="1"/>
              <a:t>Alcalá</a:t>
            </a:r>
            <a:r>
              <a:rPr lang="en-GB" sz="1200" dirty="0"/>
              <a:t>, Spain: </a:t>
            </a:r>
            <a:r>
              <a:rPr lang="en-GB" sz="1200" dirty="0" err="1"/>
              <a:t>NMReDATA</a:t>
            </a:r>
            <a:r>
              <a:rPr lang="en-GB" sz="1200" dirty="0"/>
              <a:t> </a:t>
            </a:r>
            <a:r>
              <a:rPr lang="en-GB" sz="1200" dirty="0" err="1"/>
              <a:t>J_reader</a:t>
            </a:r>
            <a:r>
              <a:rPr lang="en-GB" sz="1200" dirty="0"/>
              <a:t>: an HTML interface for displaying the contents of </a:t>
            </a:r>
            <a:r>
              <a:rPr lang="en-GB" sz="1200" dirty="0" err="1"/>
              <a:t>NMReDATA</a:t>
            </a:r>
            <a:r>
              <a:rPr lang="en-GB" sz="1200" dirty="0"/>
              <a:t> files, molecular structure, NMR data and spectra</a:t>
            </a:r>
          </a:p>
          <a:p>
            <a:r>
              <a:rPr lang="en-GB" sz="1200" b="1" dirty="0"/>
              <a:t>Nils Schloerer</a:t>
            </a:r>
            <a:r>
              <a:rPr lang="en-GB" sz="1200" dirty="0"/>
              <a:t>, University of Cologne, Germany: Teaching NMR data handling, electronic assignment and CASE at the university</a:t>
            </a:r>
          </a:p>
          <a:p>
            <a:r>
              <a:rPr lang="en-US" sz="1200" b="1" dirty="0"/>
              <a:t>Robert Hanson</a:t>
            </a:r>
            <a:r>
              <a:rPr lang="en-US" sz="1200" dirty="0"/>
              <a:t>, St. Olaf College, Northfield, USA: Putting it all together: Fully automated NMR spectrometer, web-based analysis, and spectral simulation with 2D/3D structure correlation for first-year organic chemistry</a:t>
            </a:r>
            <a:endParaRPr lang="en-GB" sz="1200" dirty="0"/>
          </a:p>
          <a:p>
            <a:r>
              <a:rPr lang="en-GB" sz="1200" b="1" dirty="0"/>
              <a:t>Pavel Kessler</a:t>
            </a:r>
            <a:r>
              <a:rPr lang="en-GB" sz="1200" dirty="0"/>
              <a:t>, Bruker </a:t>
            </a:r>
            <a:r>
              <a:rPr lang="en-GB" sz="1200" dirty="0" err="1"/>
              <a:t>Biospin</a:t>
            </a:r>
            <a:r>
              <a:rPr lang="en-GB" sz="1200" dirty="0"/>
              <a:t>, Germany, Bruker: Implementation of </a:t>
            </a:r>
            <a:r>
              <a:rPr lang="en-GB" sz="1200" dirty="0" err="1"/>
              <a:t>NMReData</a:t>
            </a:r>
            <a:endParaRPr lang="en-GB" sz="1200" dirty="0"/>
          </a:p>
          <a:p>
            <a:r>
              <a:rPr lang="en-GB" sz="1200" b="1" dirty="0"/>
              <a:t>Carlos </a:t>
            </a:r>
            <a:r>
              <a:rPr lang="en-GB" sz="1200" b="1" dirty="0" err="1"/>
              <a:t>Cobas</a:t>
            </a:r>
            <a:r>
              <a:rPr lang="en-GB" sz="1200" dirty="0"/>
              <a:t>, </a:t>
            </a:r>
            <a:r>
              <a:rPr lang="en-GB" sz="1200" dirty="0" err="1"/>
              <a:t>Mestrelab</a:t>
            </a:r>
            <a:r>
              <a:rPr lang="en-GB" sz="1200" dirty="0"/>
              <a:t>, Spain: </a:t>
            </a:r>
            <a:r>
              <a:rPr lang="en-GB" sz="1200" dirty="0" err="1"/>
              <a:t>Mnova</a:t>
            </a:r>
            <a:r>
              <a:rPr lang="en-GB" sz="1200" dirty="0"/>
              <a:t> meets </a:t>
            </a:r>
            <a:r>
              <a:rPr lang="en-GB" sz="1200" dirty="0" err="1"/>
              <a:t>NMReData</a:t>
            </a:r>
            <a:r>
              <a:rPr lang="en-GB" sz="1200" dirty="0"/>
              <a:t>: automation workflows and new opportunities</a:t>
            </a:r>
          </a:p>
          <a:p>
            <a:r>
              <a:rPr lang="en-GB" sz="1200" b="1" dirty="0"/>
              <a:t>Dimitris Argyropoulos</a:t>
            </a:r>
            <a:r>
              <a:rPr lang="en-GB" sz="1200" dirty="0"/>
              <a:t>, ACD/Labs, Canada: Implementing the </a:t>
            </a:r>
            <a:r>
              <a:rPr lang="en-GB" sz="1200" dirty="0" err="1"/>
              <a:t>NMReDATA</a:t>
            </a:r>
            <a:r>
              <a:rPr lang="en-GB" sz="1200" dirty="0"/>
              <a:t> format into your workflows using ACD/Labs software</a:t>
            </a:r>
          </a:p>
          <a:p>
            <a:r>
              <a:rPr lang="en-GB" sz="1200" dirty="0" err="1"/>
              <a:t>Sina</a:t>
            </a:r>
            <a:r>
              <a:rPr lang="en-GB" sz="1200" dirty="0"/>
              <a:t> </a:t>
            </a:r>
            <a:r>
              <a:rPr lang="en-GB" sz="1200" dirty="0" err="1"/>
              <a:t>Kazemi</a:t>
            </a:r>
            <a:r>
              <a:rPr lang="en-GB" sz="1200" dirty="0"/>
              <a:t>, SIGNALS, Germany: LOGS - a natural fit for </a:t>
            </a:r>
            <a:r>
              <a:rPr lang="en-GB" sz="1200" dirty="0" err="1"/>
              <a:t>NMReData</a:t>
            </a:r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B0825-F06F-4E15-B722-4EB3971A4FDA}"/>
              </a:ext>
            </a:extLst>
          </p:cNvPr>
          <p:cNvSpPr txBox="1"/>
          <p:nvPr/>
        </p:nvSpPr>
        <p:spPr>
          <a:xfrm>
            <a:off x="591305" y="8634634"/>
            <a:ext cx="2962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Information</a:t>
            </a:r>
          </a:p>
          <a:p>
            <a:r>
              <a:rPr lang="en-GB" sz="1200" dirty="0">
                <a:hlinkClick r:id="rId2"/>
              </a:rPr>
              <a:t>https://nmredata.org/wiki/Symposium2019</a:t>
            </a:r>
            <a:endParaRPr lang="en-GB" sz="1200" dirty="0"/>
          </a:p>
          <a:p>
            <a:r>
              <a:rPr lang="en-GB" sz="1200" dirty="0"/>
              <a:t>Registration: </a:t>
            </a:r>
            <a:r>
              <a:rPr lang="en-GB" sz="1200" u="sng" dirty="0">
                <a:hlinkClick r:id="rId3"/>
              </a:rPr>
              <a:t>https://bit.ly/2XFAHFW</a:t>
            </a:r>
            <a:endParaRPr lang="en-GB" sz="1200" u="sng" dirty="0"/>
          </a:p>
          <a:p>
            <a:r>
              <a:rPr lang="en-GB" sz="1200" dirty="0"/>
              <a:t>Contact: symposium2019@nmredata.org</a:t>
            </a:r>
          </a:p>
        </p:txBody>
      </p:sp>
      <p:pic>
        <p:nvPicPr>
          <p:cNvPr id="15" name="Picture 2" descr="27097ad2-2b90-40e9-a11e-98ba45306906@unige">
            <a:extLst>
              <a:ext uri="{FF2B5EF4-FFF2-40B4-BE49-F238E27FC236}">
                <a16:creationId xmlns:a16="http://schemas.microsoft.com/office/drawing/2014/main" id="{09F3C3FD-90E2-45DB-A16A-6679FFA2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44" y="2719828"/>
            <a:ext cx="1838291" cy="13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8E10-4FC9-439D-9C95-61B54BB06372}"/>
              </a:ext>
            </a:extLst>
          </p:cNvPr>
          <p:cNvSpPr txBox="1"/>
          <p:nvPr/>
        </p:nvSpPr>
        <p:spPr>
          <a:xfrm>
            <a:off x="5388961" y="2606565"/>
            <a:ext cx="1158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Elite Sponsor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7D284E3-F30B-4FE0-9C07-95E069BE4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8066" y="7277951"/>
            <a:ext cx="1476070" cy="690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4CC91-45A0-472C-BAF4-ADC5D6D9C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05" y="442445"/>
            <a:ext cx="1773372" cy="1415772"/>
          </a:xfrm>
          <a:prstGeom prst="rect">
            <a:avLst/>
          </a:prstGeom>
        </p:spPr>
      </p:pic>
      <p:pic>
        <p:nvPicPr>
          <p:cNvPr id="1029" name="Picture 5" descr="JEOL">
            <a:extLst>
              <a:ext uri="{FF2B5EF4-FFF2-40B4-BE49-F238E27FC236}">
                <a16:creationId xmlns:a16="http://schemas.microsoft.com/office/drawing/2014/main" id="{0EE35C28-8219-474A-8FA4-737407516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564" y="5184234"/>
            <a:ext cx="200723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acd labs">
            <a:extLst>
              <a:ext uri="{FF2B5EF4-FFF2-40B4-BE49-F238E27FC236}">
                <a16:creationId xmlns:a16="http://schemas.microsoft.com/office/drawing/2014/main" id="{00E41765-ED8A-4802-BA0A-DFE7BC1F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99" y="7805335"/>
            <a:ext cx="1095804" cy="10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25C24CE-643E-4A53-8C68-4F66C20FDEA3}"/>
              </a:ext>
            </a:extLst>
          </p:cNvPr>
          <p:cNvSpPr txBox="1"/>
          <p:nvPr/>
        </p:nvSpPr>
        <p:spPr>
          <a:xfrm>
            <a:off x="5116224" y="3738757"/>
            <a:ext cx="1423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Premier Sponsor</a:t>
            </a:r>
          </a:p>
        </p:txBody>
      </p:sp>
      <p:pic>
        <p:nvPicPr>
          <p:cNvPr id="1026" name="Picture 2" descr="Bruker.png">
            <a:extLst>
              <a:ext uri="{FF2B5EF4-FFF2-40B4-BE49-F238E27FC236}">
                <a16:creationId xmlns:a16="http://schemas.microsoft.com/office/drawing/2014/main" id="{8A9E9261-3576-4489-9EA7-088374654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558" y="4254700"/>
            <a:ext cx="1619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s.png">
            <a:extLst>
              <a:ext uri="{FF2B5EF4-FFF2-40B4-BE49-F238E27FC236}">
                <a16:creationId xmlns:a16="http://schemas.microsoft.com/office/drawing/2014/main" id="{1CA7BF46-CB6C-48A0-970E-B130592E7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558" y="6188095"/>
            <a:ext cx="1619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MRprocess.png">
            <a:extLst>
              <a:ext uri="{FF2B5EF4-FFF2-40B4-BE49-F238E27FC236}">
                <a16:creationId xmlns:a16="http://schemas.microsoft.com/office/drawing/2014/main" id="{A1DC5973-4986-4F3F-8FF3-49B4132B4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886" y="9056572"/>
            <a:ext cx="12382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6C754F-C07D-42AC-A2BD-9856AF88D3CE}"/>
              </a:ext>
            </a:extLst>
          </p:cNvPr>
          <p:cNvSpPr txBox="1"/>
          <p:nvPr/>
        </p:nvSpPr>
        <p:spPr>
          <a:xfrm>
            <a:off x="5827925" y="6827515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Sponsor</a:t>
            </a:r>
          </a:p>
        </p:txBody>
      </p:sp>
    </p:spTree>
    <p:extLst>
      <p:ext uri="{BB962C8B-B14F-4D97-AF65-F5344CB8AC3E}">
        <p14:creationId xmlns:p14="http://schemas.microsoft.com/office/powerpoint/2010/main" val="316518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309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Kuhn</dc:creator>
  <cp:lastModifiedBy>Stefan Kuhn</cp:lastModifiedBy>
  <cp:revision>16</cp:revision>
  <dcterms:created xsi:type="dcterms:W3CDTF">2019-06-06T15:48:38Z</dcterms:created>
  <dcterms:modified xsi:type="dcterms:W3CDTF">2019-09-11T11:55:58Z</dcterms:modified>
</cp:coreProperties>
</file>